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1" r:id="rId4"/>
    <p:sldId id="267" r:id="rId5"/>
    <p:sldId id="264" r:id="rId6"/>
    <p:sldId id="266" r:id="rId7"/>
    <p:sldId id="274" r:id="rId8"/>
    <p:sldId id="263" r:id="rId9"/>
    <p:sldId id="279" r:id="rId10"/>
    <p:sldId id="276" r:id="rId11"/>
    <p:sldId id="269" r:id="rId12"/>
    <p:sldId id="277" r:id="rId13"/>
    <p:sldId id="271" r:id="rId14"/>
    <p:sldId id="272" r:id="rId15"/>
    <p:sldId id="273" r:id="rId16"/>
    <p:sldId id="268" r:id="rId17"/>
    <p:sldId id="275" r:id="rId18"/>
    <p:sldId id="258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D08C-A3F3-4316-B1C9-B11695AA76F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12DAE-543E-4B49-B07A-122E0B83B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Remind</a:t>
            </a:r>
            <a:r>
              <a:rPr lang="en-CA" baseline="0" dirty="0" smtClean="0"/>
              <a:t> client that PDF credit application can still be used in conjunction to online credit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6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Show online credit application highlighting required fields, prompts, proper format (i.e. phone number) and drop-down fields to ensure</a:t>
            </a:r>
            <a:r>
              <a:rPr lang="en-CA" baseline="0" dirty="0" smtClean="0"/>
              <a:t> the client gets the information that they need.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Highlight difference between Legal Name and DBA. Corporate structure? Parent company?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4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Highlight how click boxes and conditional fields such as Billing Address, Structure, Subsidiary, Terms &amp; Conditions. Terms &amp; Conditions can be as long as you want (Courts do not like T&amp;C that are too concise)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4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7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12DAE-543E-4B49-B07A-122E0B83B1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6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5E86-6420-41B4-A98A-1FEFF83C7E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D3BC-DD5F-4242-ACA6-D2D8E746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nadalegalreferral.formstack.com/forms/trade_reference_response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b.canlegal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b.canlegal.c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nks.com/security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legal.net/credit-a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18" y="2576749"/>
            <a:ext cx="9523040" cy="2668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20" y="1385318"/>
            <a:ext cx="5952037" cy="17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72" y="5245485"/>
            <a:ext cx="2674852" cy="1089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80" y="4972880"/>
            <a:ext cx="192040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887" y="676934"/>
            <a:ext cx="7344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Streamlined Credit Approval Process: Automated Trade 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Upon submission, trade references are automatically sent a Trade </a:t>
            </a:r>
            <a:r>
              <a:rPr lang="en-US" dirty="0" smtClean="0"/>
              <a:t>Reference Response </a:t>
            </a:r>
            <a:r>
              <a:rPr lang="en-US" dirty="0"/>
              <a:t>Form via </a:t>
            </a:r>
            <a:r>
              <a:rPr lang="en-US" dirty="0" smtClean="0"/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Trade Reference Response Form can be hosted on your website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3316079" y="-92507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15" y="18780"/>
            <a:ext cx="3425556" cy="6839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6" y="2666578"/>
            <a:ext cx="7481454" cy="4100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7831" y="6363854"/>
            <a:ext cx="47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link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075055" y="979055"/>
            <a:ext cx="1080654" cy="71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6401" y="1154545"/>
            <a:ext cx="434108" cy="151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2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963" y="716488"/>
            <a:ext cx="11579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KEY FEATURE: Rapid Verification Process (Same-Day Credit Check)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Enables </a:t>
            </a:r>
            <a:r>
              <a:rPr lang="en-US" dirty="0"/>
              <a:t>customers to bypass traditional banking channels for financial reporting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a secure connection to bank accounts via </a:t>
            </a:r>
            <a:r>
              <a:rPr lang="en-US" dirty="0" err="1"/>
              <a:t>Flinks</a:t>
            </a:r>
            <a:r>
              <a:rPr lang="en-US" dirty="0"/>
              <a:t>’ Bank Verification Portal: </a:t>
            </a:r>
            <a:r>
              <a:rPr lang="en-US" dirty="0">
                <a:hlinkClick r:id="rId3"/>
              </a:rPr>
              <a:t>https://ib.canlegal.ca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Raw </a:t>
            </a:r>
            <a:r>
              <a:rPr lang="en-US" dirty="0"/>
              <a:t>financial </a:t>
            </a:r>
            <a:r>
              <a:rPr lang="en-US" dirty="0" smtClean="0"/>
              <a:t>data </a:t>
            </a:r>
            <a:r>
              <a:rPr lang="en-US" dirty="0"/>
              <a:t>is transmitted directly to </a:t>
            </a:r>
            <a:r>
              <a:rPr lang="en-US" dirty="0" err="1" smtClean="0"/>
              <a:t>Canlegal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Canlegal</a:t>
            </a:r>
            <a:r>
              <a:rPr lang="en-US" dirty="0" smtClean="0"/>
              <a:t> generates </a:t>
            </a:r>
            <a:r>
              <a:rPr lang="en-US" dirty="0"/>
              <a:t>same-day financial reports — far more detailed than traditional bank ratings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" y="2780150"/>
            <a:ext cx="12107684" cy="3847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4784" y="-52953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24727" y="3168073"/>
            <a:ext cx="2050473" cy="840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738" y="633364"/>
            <a:ext cx="115799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KEY FEATURE: Rapid Verification Process (Same-Day Credit Check)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After Credit Application is completed with ‘Rapid Verification Process’ selected, customer will be automatically re-directed to </a:t>
            </a:r>
            <a:r>
              <a:rPr lang="en-US" sz="1600" dirty="0" err="1" smtClean="0"/>
              <a:t>Flinks</a:t>
            </a:r>
            <a:r>
              <a:rPr lang="en-US" sz="1600" dirty="0" smtClean="0"/>
              <a:t>’ Bank </a:t>
            </a:r>
            <a:r>
              <a:rPr lang="en-US" sz="1600" dirty="0"/>
              <a:t>Verification Portal: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ib.canlegal.ca/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Fully </a:t>
            </a:r>
            <a:r>
              <a:rPr lang="en-US" sz="1600" dirty="0"/>
              <a:t>customizable to meet specific client needs</a:t>
            </a:r>
            <a:r>
              <a:rPr lang="en-US" sz="1600" dirty="0" smtClean="0"/>
              <a:t>.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44784" y="-52953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218" y="-18473"/>
            <a:ext cx="1170782" cy="341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719" y="1856509"/>
            <a:ext cx="7145986" cy="5001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27" y="2451435"/>
            <a:ext cx="160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Your logo goes here</a:t>
            </a:r>
            <a:endParaRPr lang="en-US" sz="1400" i="1" dirty="0"/>
          </a:p>
        </p:txBody>
      </p:sp>
      <p:sp>
        <p:nvSpPr>
          <p:cNvPr id="11" name="Right Arrow 10"/>
          <p:cNvSpPr/>
          <p:nvPr/>
        </p:nvSpPr>
        <p:spPr>
          <a:xfrm rot="19235692">
            <a:off x="1843950" y="2243545"/>
            <a:ext cx="618314" cy="178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77469" y="3227410"/>
            <a:ext cx="1670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i="1" dirty="0" smtClean="0"/>
              <a:t>Your company name</a:t>
            </a:r>
          </a:p>
          <a:p>
            <a:pPr algn="ctr"/>
            <a:r>
              <a:rPr lang="en-CA" sz="1400" i="1" dirty="0"/>
              <a:t>g</a:t>
            </a:r>
            <a:r>
              <a:rPr lang="en-CA" sz="1400" i="1" dirty="0" smtClean="0"/>
              <a:t>oes here</a:t>
            </a:r>
            <a:endParaRPr lang="en-US" sz="1400" i="1" dirty="0"/>
          </a:p>
        </p:txBody>
      </p:sp>
      <p:sp>
        <p:nvSpPr>
          <p:cNvPr id="13" name="Right Arrow 12"/>
          <p:cNvSpPr/>
          <p:nvPr/>
        </p:nvSpPr>
        <p:spPr>
          <a:xfrm rot="19655824">
            <a:off x="3423668" y="2931075"/>
            <a:ext cx="958503" cy="198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9260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91" y="4"/>
            <a:ext cx="5827893" cy="5405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2" y="512615"/>
            <a:ext cx="200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1. Customer selects their </a:t>
            </a:r>
          </a:p>
          <a:p>
            <a:r>
              <a:rPr lang="en-CA" sz="1400" i="1" dirty="0" smtClean="0"/>
              <a:t>bank from the list</a:t>
            </a:r>
            <a:endParaRPr lang="en-US" sz="1400" i="1" dirty="0"/>
          </a:p>
        </p:txBody>
      </p:sp>
      <p:sp>
        <p:nvSpPr>
          <p:cNvPr id="8" name="Right Arrow 7"/>
          <p:cNvSpPr/>
          <p:nvPr/>
        </p:nvSpPr>
        <p:spPr>
          <a:xfrm rot="1662479">
            <a:off x="7619323" y="2216649"/>
            <a:ext cx="993207" cy="162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73715" y="1224365"/>
            <a:ext cx="2504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2. Customer logs in using</a:t>
            </a:r>
            <a:r>
              <a:rPr lang="en-US" sz="1400" i="1" dirty="0" smtClean="0"/>
              <a:t> their </a:t>
            </a:r>
          </a:p>
          <a:p>
            <a:r>
              <a:rPr lang="en-US" sz="1400" i="1" dirty="0"/>
              <a:t>b</a:t>
            </a:r>
            <a:r>
              <a:rPr lang="en-US" sz="1400" i="1" dirty="0" smtClean="0"/>
              <a:t>anking credentials</a:t>
            </a:r>
            <a:r>
              <a:rPr lang="en-CA" sz="1400" i="1" dirty="0" smtClean="0"/>
              <a:t> </a:t>
            </a:r>
          </a:p>
          <a:p>
            <a:r>
              <a:rPr lang="en-CA" sz="1400" i="1" dirty="0" smtClean="0"/>
              <a:t>(just like they would when </a:t>
            </a:r>
          </a:p>
          <a:p>
            <a:r>
              <a:rPr lang="en-CA" sz="1400" i="1" dirty="0" smtClean="0"/>
              <a:t>doing online banking)</a:t>
            </a:r>
            <a:endParaRPr lang="en-US" sz="1400" i="1" dirty="0" smtClean="0"/>
          </a:p>
        </p:txBody>
      </p:sp>
      <p:sp>
        <p:nvSpPr>
          <p:cNvPr id="10" name="Right Arrow 9"/>
          <p:cNvSpPr/>
          <p:nvPr/>
        </p:nvSpPr>
        <p:spPr>
          <a:xfrm rot="2140004">
            <a:off x="1394144" y="997188"/>
            <a:ext cx="522512" cy="150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68495" y="6265325"/>
            <a:ext cx="499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Note: </a:t>
            </a:r>
            <a:r>
              <a:rPr lang="en-CA" sz="1400" dirty="0" smtClean="0"/>
              <a:t>Authorized user does not need full access to bank account </a:t>
            </a:r>
          </a:p>
          <a:p>
            <a:pPr algn="ctr"/>
            <a:r>
              <a:rPr lang="en-CA" sz="1400" dirty="0" smtClean="0"/>
              <a:t>(works with read-only access as well)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73715" y="5467610"/>
            <a:ext cx="5640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3. After login, the application is complete, no further steps for the customer</a:t>
            </a:r>
            <a:endParaRPr lang="en-US" sz="1400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013542" y="4156366"/>
            <a:ext cx="1945731" cy="139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901" y="2525593"/>
            <a:ext cx="5919099" cy="403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04" y="630895"/>
            <a:ext cx="5935596" cy="154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803" y="797149"/>
            <a:ext cx="5527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Financial Report </a:t>
            </a:r>
            <a:r>
              <a:rPr lang="en-US" dirty="0" smtClean="0"/>
              <a:t>will include: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Operating income and expenses </a:t>
            </a:r>
            <a:r>
              <a:rPr lang="en-US" sz="1600" dirty="0" smtClean="0"/>
              <a:t>(including monthly </a:t>
            </a:r>
            <a:r>
              <a:rPr lang="en-US" sz="1600" dirty="0"/>
              <a:t>averages)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Lines of credit – total available, utilization, and NSF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Account overview – including </a:t>
            </a:r>
            <a:r>
              <a:rPr lang="en-US" sz="1600" dirty="0" err="1"/>
              <a:t>chequing</a:t>
            </a:r>
            <a:r>
              <a:rPr lang="en-US" sz="1600" dirty="0"/>
              <a:t>, savings, credit cards, and more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03" y="2879464"/>
            <a:ext cx="5411862" cy="33182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28498" y="9236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18" y="-18473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6428509" y="9237"/>
            <a:ext cx="9237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" y="628081"/>
            <a:ext cx="6291037" cy="300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68909"/>
            <a:ext cx="5643496" cy="29828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44155" y="9237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5393" y="951345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134 Submissions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69588" y="408941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4</a:t>
            </a:r>
            <a:r>
              <a:rPr lang="en-CA" sz="1600" b="1" dirty="0" smtClean="0"/>
              <a:t>4 Submissions</a:t>
            </a:r>
            <a:endParaRPr lang="en-US" sz="1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171" y="1699490"/>
            <a:ext cx="5419725" cy="347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551" y="156884"/>
            <a:ext cx="415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smtClean="0"/>
              <a:t>Client: Canada Bread (English and French)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7682377" y="1277471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smtClean="0"/>
              <a:t>Client: Rogers Communications</a:t>
            </a:r>
            <a:endParaRPr lang="en-US" b="1" u="sn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46" y="3810059"/>
            <a:ext cx="9155401" cy="304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4" y="477591"/>
            <a:ext cx="2125141" cy="779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895" y="36274"/>
            <a:ext cx="8400305" cy="3122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64" y="1256618"/>
            <a:ext cx="3317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https://www.flinks.com/security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40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080655" y="157018"/>
            <a:ext cx="2323947" cy="6138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/>
              <a:t>Online Credit Application link sent to customer</a:t>
            </a:r>
            <a:endParaRPr lang="en-US" sz="1600" b="1" dirty="0"/>
          </a:p>
        </p:txBody>
      </p:sp>
      <p:sp>
        <p:nvSpPr>
          <p:cNvPr id="12" name="Flowchart: Process 11"/>
          <p:cNvSpPr/>
          <p:nvPr/>
        </p:nvSpPr>
        <p:spPr>
          <a:xfrm>
            <a:off x="856913" y="1003781"/>
            <a:ext cx="2724729" cy="5634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Customer begins to fill out online credit application</a:t>
            </a:r>
            <a:endParaRPr lang="en-US" sz="1400" dirty="0"/>
          </a:p>
        </p:txBody>
      </p:sp>
      <p:sp>
        <p:nvSpPr>
          <p:cNvPr id="13" name="Flowchart: Process 12"/>
          <p:cNvSpPr/>
          <p:nvPr/>
        </p:nvSpPr>
        <p:spPr>
          <a:xfrm>
            <a:off x="264606" y="2954469"/>
            <a:ext cx="4024413" cy="3048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u="sng" dirty="0" smtClean="0"/>
              <a:t>Option #2</a:t>
            </a:r>
            <a:r>
              <a:rPr lang="en-CA" sz="1400" b="1" dirty="0" smtClean="0"/>
              <a:t>: </a:t>
            </a:r>
            <a:r>
              <a:rPr lang="en-CA" sz="1400" dirty="0" smtClean="0"/>
              <a:t>Financial Institution Verification selected</a:t>
            </a:r>
            <a:endParaRPr lang="en-US" sz="1400" dirty="0"/>
          </a:p>
        </p:txBody>
      </p:sp>
      <p:sp>
        <p:nvSpPr>
          <p:cNvPr id="16" name="Flowchart: Process 15"/>
          <p:cNvSpPr/>
          <p:nvPr/>
        </p:nvSpPr>
        <p:spPr>
          <a:xfrm>
            <a:off x="6446655" y="406691"/>
            <a:ext cx="3644982" cy="3305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u="sng" dirty="0" smtClean="0"/>
              <a:t>Option #1</a:t>
            </a:r>
            <a:r>
              <a:rPr lang="en-CA" sz="1400" b="1" dirty="0" smtClean="0"/>
              <a:t>: </a:t>
            </a:r>
            <a:r>
              <a:rPr lang="en-CA" sz="1400" dirty="0" smtClean="0"/>
              <a:t>Rapid Verification Process selected</a:t>
            </a:r>
            <a:endParaRPr lang="en-US" sz="1400" dirty="0"/>
          </a:p>
        </p:txBody>
      </p:sp>
      <p:sp>
        <p:nvSpPr>
          <p:cNvPr id="18" name="Flowchart: Process 17"/>
          <p:cNvSpPr/>
          <p:nvPr/>
        </p:nvSpPr>
        <p:spPr>
          <a:xfrm>
            <a:off x="513046" y="3497158"/>
            <a:ext cx="3433640" cy="3308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Customer uploads manual signature </a:t>
            </a:r>
            <a:endParaRPr lang="en-US" sz="1400" dirty="0"/>
          </a:p>
        </p:txBody>
      </p:sp>
      <p:sp>
        <p:nvSpPr>
          <p:cNvPr id="19" name="Flowchart: Process 18"/>
          <p:cNvSpPr/>
          <p:nvPr/>
        </p:nvSpPr>
        <p:spPr>
          <a:xfrm>
            <a:off x="848486" y="4066193"/>
            <a:ext cx="2762758" cy="524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Customer completes and submits </a:t>
            </a:r>
          </a:p>
          <a:p>
            <a:pPr algn="ctr"/>
            <a:r>
              <a:rPr lang="en-CA" sz="1400" dirty="0" smtClean="0"/>
              <a:t>credit application </a:t>
            </a:r>
            <a:endParaRPr lang="en-US" sz="1400" dirty="0"/>
          </a:p>
        </p:txBody>
      </p:sp>
      <p:sp>
        <p:nvSpPr>
          <p:cNvPr id="20" name="Flowchart: Process 19"/>
          <p:cNvSpPr/>
          <p:nvPr/>
        </p:nvSpPr>
        <p:spPr>
          <a:xfrm>
            <a:off x="5224430" y="2105891"/>
            <a:ext cx="714546" cy="5144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/>
              <a:t>Yes</a:t>
            </a:r>
            <a:r>
              <a:rPr lang="en-CA" sz="1600" dirty="0" smtClean="0"/>
              <a:t> 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15" y="827704"/>
            <a:ext cx="4117098" cy="1053977"/>
          </a:xfrm>
          <a:prstGeom prst="rect">
            <a:avLst/>
          </a:prstGeom>
        </p:spPr>
      </p:pic>
      <p:sp>
        <p:nvSpPr>
          <p:cNvPr id="26" name="Flowchart: Process 25"/>
          <p:cNvSpPr/>
          <p:nvPr/>
        </p:nvSpPr>
        <p:spPr>
          <a:xfrm>
            <a:off x="5224429" y="3140634"/>
            <a:ext cx="3365450" cy="7285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Customer is automatically re-directed to Instant Bank Verification portal </a:t>
            </a:r>
            <a:r>
              <a:rPr lang="en-CA" sz="1400" b="1" i="1" dirty="0" smtClean="0"/>
              <a:t>www.ib.canlegal.ca</a:t>
            </a:r>
            <a:endParaRPr lang="en-US" sz="1400" b="1" i="1" dirty="0"/>
          </a:p>
        </p:txBody>
      </p:sp>
      <p:sp>
        <p:nvSpPr>
          <p:cNvPr id="27" name="Flowchart: Process 26"/>
          <p:cNvSpPr/>
          <p:nvPr/>
        </p:nvSpPr>
        <p:spPr>
          <a:xfrm>
            <a:off x="5481141" y="4141544"/>
            <a:ext cx="3060583" cy="5097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Customer selects and logs into their </a:t>
            </a:r>
          </a:p>
          <a:p>
            <a:pPr algn="ctr"/>
            <a:r>
              <a:rPr lang="en-CA" sz="1400" dirty="0" smtClean="0"/>
              <a:t>bank account </a:t>
            </a:r>
            <a:endParaRPr lang="en-US" sz="1400" dirty="0"/>
          </a:p>
        </p:txBody>
      </p:sp>
      <p:sp>
        <p:nvSpPr>
          <p:cNvPr id="28" name="Flowchart: Process 27"/>
          <p:cNvSpPr/>
          <p:nvPr/>
        </p:nvSpPr>
        <p:spPr>
          <a:xfrm>
            <a:off x="5224429" y="4915243"/>
            <a:ext cx="3574009" cy="4044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Raw financial data is instantly sent to </a:t>
            </a:r>
            <a:r>
              <a:rPr lang="en-CA" sz="1400" dirty="0" err="1" smtClean="0"/>
              <a:t>Canlegal</a:t>
            </a:r>
            <a:endParaRPr lang="en-US" sz="1400" dirty="0"/>
          </a:p>
        </p:txBody>
      </p:sp>
      <p:sp>
        <p:nvSpPr>
          <p:cNvPr id="30" name="Flowchart: Process 29"/>
          <p:cNvSpPr/>
          <p:nvPr/>
        </p:nvSpPr>
        <p:spPr>
          <a:xfrm>
            <a:off x="5108834" y="5579450"/>
            <a:ext cx="3610402" cy="6138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Completed Financial Report (PDF) sent to you via email</a:t>
            </a:r>
            <a:endParaRPr lang="en-US" sz="1400" dirty="0"/>
          </a:p>
        </p:txBody>
      </p:sp>
      <p:sp>
        <p:nvSpPr>
          <p:cNvPr id="31" name="Flowchart: Process 30"/>
          <p:cNvSpPr/>
          <p:nvPr/>
        </p:nvSpPr>
        <p:spPr>
          <a:xfrm>
            <a:off x="625116" y="4847291"/>
            <a:ext cx="3235683" cy="8303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Completed Credit Application (PDF) is automatically sent to your email </a:t>
            </a:r>
            <a:r>
              <a:rPr lang="en-CA" sz="1200" dirty="0" smtClean="0"/>
              <a:t>(option to auto-send to </a:t>
            </a:r>
            <a:r>
              <a:rPr lang="en-CA" sz="1200" dirty="0" err="1" smtClean="0"/>
              <a:t>Canlegal</a:t>
            </a:r>
            <a:r>
              <a:rPr lang="en-CA" sz="1200" dirty="0" smtClean="0"/>
              <a:t> as well for Credit Report)</a:t>
            </a:r>
            <a:endParaRPr lang="en-US" sz="1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34" y="5668380"/>
            <a:ext cx="2963603" cy="1178300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>
            <a:off x="2134558" y="769615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2123726" y="2544976"/>
            <a:ext cx="185366" cy="373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2</a:t>
            </a:r>
            <a:endParaRPr lang="en-US" sz="1200" dirty="0"/>
          </a:p>
        </p:txBody>
      </p:sp>
      <p:sp>
        <p:nvSpPr>
          <p:cNvPr id="36" name="Down Arrow 35"/>
          <p:cNvSpPr/>
          <p:nvPr/>
        </p:nvSpPr>
        <p:spPr>
          <a:xfrm rot="16200000">
            <a:off x="5121307" y="-486881"/>
            <a:ext cx="275533" cy="215414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Process 42"/>
          <p:cNvSpPr/>
          <p:nvPr/>
        </p:nvSpPr>
        <p:spPr>
          <a:xfrm>
            <a:off x="10187922" y="2105891"/>
            <a:ext cx="714546" cy="5144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/>
              <a:t>No</a:t>
            </a:r>
            <a:r>
              <a:rPr lang="en-CA" sz="1600" dirty="0" smtClean="0"/>
              <a:t> </a:t>
            </a:r>
            <a:endParaRPr lang="en-US" sz="1600" dirty="0"/>
          </a:p>
        </p:txBody>
      </p:sp>
      <p:sp>
        <p:nvSpPr>
          <p:cNvPr id="44" name="Down Arrow 43"/>
          <p:cNvSpPr/>
          <p:nvPr/>
        </p:nvSpPr>
        <p:spPr>
          <a:xfrm>
            <a:off x="10429818" y="2618865"/>
            <a:ext cx="261745" cy="344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6789117" y="2780210"/>
            <a:ext cx="247785" cy="3250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Process 54"/>
          <p:cNvSpPr/>
          <p:nvPr/>
        </p:nvSpPr>
        <p:spPr>
          <a:xfrm>
            <a:off x="4710631" y="2299892"/>
            <a:ext cx="513797" cy="129273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Process 55"/>
          <p:cNvSpPr/>
          <p:nvPr/>
        </p:nvSpPr>
        <p:spPr>
          <a:xfrm rot="5400000">
            <a:off x="3782332" y="3357466"/>
            <a:ext cx="1976581" cy="119980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Arrow 56"/>
          <p:cNvSpPr/>
          <p:nvPr/>
        </p:nvSpPr>
        <p:spPr>
          <a:xfrm>
            <a:off x="3714093" y="4212242"/>
            <a:ext cx="1042628" cy="260370"/>
          </a:xfrm>
          <a:prstGeom prst="lef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-Right Arrow 58"/>
          <p:cNvSpPr/>
          <p:nvPr/>
        </p:nvSpPr>
        <p:spPr>
          <a:xfrm>
            <a:off x="5979204" y="2247725"/>
            <a:ext cx="4164100" cy="239186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Process 59"/>
          <p:cNvSpPr/>
          <p:nvPr/>
        </p:nvSpPr>
        <p:spPr>
          <a:xfrm rot="5400000">
            <a:off x="7857127" y="2021795"/>
            <a:ext cx="428889" cy="127304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Process 60"/>
          <p:cNvSpPr/>
          <p:nvPr/>
        </p:nvSpPr>
        <p:spPr>
          <a:xfrm>
            <a:off x="5513266" y="2783777"/>
            <a:ext cx="1339815" cy="10597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Process 61"/>
          <p:cNvSpPr/>
          <p:nvPr/>
        </p:nvSpPr>
        <p:spPr>
          <a:xfrm rot="5400000">
            <a:off x="5494331" y="2639497"/>
            <a:ext cx="159651" cy="121779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 rot="5400000">
            <a:off x="3447094" y="1388403"/>
            <a:ext cx="1585197" cy="115376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6822433" y="3868688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>
            <a:off x="6822433" y="4653110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6829315" y="5322028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29" y="2999885"/>
            <a:ext cx="2720531" cy="1249145"/>
          </a:xfrm>
          <a:prstGeom prst="rect">
            <a:avLst/>
          </a:prstGeom>
        </p:spPr>
      </p:pic>
      <p:sp>
        <p:nvSpPr>
          <p:cNvPr id="69" name="Down Arrow 68"/>
          <p:cNvSpPr/>
          <p:nvPr/>
        </p:nvSpPr>
        <p:spPr>
          <a:xfrm rot="5400000">
            <a:off x="8771582" y="3247550"/>
            <a:ext cx="308888" cy="536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Process 69"/>
          <p:cNvSpPr/>
          <p:nvPr/>
        </p:nvSpPr>
        <p:spPr>
          <a:xfrm>
            <a:off x="748062" y="1814149"/>
            <a:ext cx="2941592" cy="7309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u="sng" dirty="0" smtClean="0"/>
              <a:t>Customer Option:</a:t>
            </a:r>
          </a:p>
          <a:p>
            <a:pPr algn="ctr"/>
            <a:r>
              <a:rPr lang="en-CA" sz="1400" dirty="0" smtClean="0"/>
              <a:t> Financial Institution Verification OR Rapid Verification Process</a:t>
            </a:r>
            <a:endParaRPr lang="en-US" sz="1400" dirty="0"/>
          </a:p>
        </p:txBody>
      </p:sp>
      <p:sp>
        <p:nvSpPr>
          <p:cNvPr id="72" name="Flowchart: Process 71"/>
          <p:cNvSpPr/>
          <p:nvPr/>
        </p:nvSpPr>
        <p:spPr>
          <a:xfrm>
            <a:off x="3683276" y="2109417"/>
            <a:ext cx="513797" cy="129273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1</a:t>
            </a:r>
            <a:endParaRPr lang="en-US" sz="1200" dirty="0"/>
          </a:p>
        </p:txBody>
      </p:sp>
      <p:sp>
        <p:nvSpPr>
          <p:cNvPr id="73" name="Down Arrow 72"/>
          <p:cNvSpPr/>
          <p:nvPr/>
        </p:nvSpPr>
        <p:spPr>
          <a:xfrm>
            <a:off x="2134137" y="1568328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2123725" y="3262791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2131688" y="3820761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2119232" y="4600190"/>
            <a:ext cx="169441" cy="204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218" y="-36946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12" y="1088298"/>
            <a:ext cx="11359635" cy="5358684"/>
          </a:xfrm>
        </p:spPr>
        <p:txBody>
          <a:bodyPr>
            <a:normAutofit/>
          </a:bodyPr>
          <a:lstStyle/>
          <a:p>
            <a:r>
              <a:rPr lang="en-US" sz="2400" dirty="0"/>
              <a:t>Online Credit Applications are the future because they offer speed, </a:t>
            </a:r>
            <a:r>
              <a:rPr lang="en-US" sz="2400" dirty="0" smtClean="0"/>
              <a:t>convenience, accessibility, safety and validity.</a:t>
            </a:r>
          </a:p>
          <a:p>
            <a:r>
              <a:rPr lang="en-US" sz="2400" dirty="0" smtClean="0"/>
              <a:t>Customers </a:t>
            </a:r>
            <a:r>
              <a:rPr lang="en-US" sz="2400" dirty="0"/>
              <a:t>can apply anytime and </a:t>
            </a:r>
            <a:r>
              <a:rPr lang="en-US" sz="2400" dirty="0" smtClean="0"/>
              <a:t>anywhere (even mobile)- </a:t>
            </a:r>
            <a:r>
              <a:rPr lang="en-US" sz="2400" dirty="0"/>
              <a:t>reducing </a:t>
            </a:r>
            <a:r>
              <a:rPr lang="en-US" sz="2400" dirty="0" smtClean="0"/>
              <a:t>paperwork, downloads </a:t>
            </a:r>
            <a:r>
              <a:rPr lang="en-US" sz="2400" dirty="0"/>
              <a:t>and processing time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Required </a:t>
            </a:r>
            <a:r>
              <a:rPr lang="en-US" sz="2400" dirty="0"/>
              <a:t>fields and drop-down boxes ensure accurate, valid, and comprehensive </a:t>
            </a:r>
            <a:r>
              <a:rPr lang="en-US" sz="2400" dirty="0" smtClean="0"/>
              <a:t>information- You </a:t>
            </a:r>
            <a:r>
              <a:rPr lang="en-US" sz="2400" dirty="0"/>
              <a:t>know exactly who you are giving credit to, and your customers clearly understand your terms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Automated </a:t>
            </a:r>
            <a:r>
              <a:rPr lang="en-US" sz="2400" dirty="0"/>
              <a:t>email notifications upon submission help </a:t>
            </a:r>
            <a:r>
              <a:rPr lang="en-US" sz="2400" dirty="0" smtClean="0"/>
              <a:t>you stay </a:t>
            </a:r>
            <a:r>
              <a:rPr lang="en-US" sz="2400" dirty="0"/>
              <a:t>organized and ahead of </a:t>
            </a:r>
            <a:r>
              <a:rPr lang="en-US" sz="2400" dirty="0" smtClean="0"/>
              <a:t>your </a:t>
            </a:r>
            <a:r>
              <a:rPr lang="en-US" sz="2400" dirty="0"/>
              <a:t>workload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centralized online portal allows </a:t>
            </a:r>
            <a:r>
              <a:rPr lang="en-US" sz="2400" dirty="0" smtClean="0"/>
              <a:t>you to </a:t>
            </a:r>
            <a:r>
              <a:rPr lang="en-US" sz="2400" dirty="0"/>
              <a:t>easily access application </a:t>
            </a:r>
            <a:r>
              <a:rPr lang="en-US" sz="2400" dirty="0" smtClean="0"/>
              <a:t>data</a:t>
            </a:r>
            <a:r>
              <a:rPr lang="en-US" sz="2400" dirty="0"/>
              <a:t> </a:t>
            </a:r>
            <a:r>
              <a:rPr lang="en-US" sz="2400" dirty="0" smtClean="0"/>
              <a:t>and organize submissions</a:t>
            </a:r>
          </a:p>
          <a:p>
            <a:r>
              <a:rPr lang="en-US" sz="2400" dirty="0" smtClean="0"/>
              <a:t>Features </a:t>
            </a:r>
            <a:r>
              <a:rPr lang="en-US" sz="2400" dirty="0"/>
              <a:t>like Rapid </a:t>
            </a:r>
            <a:r>
              <a:rPr lang="en-US" sz="2400" dirty="0" smtClean="0"/>
              <a:t>Verification (same-day credit checks) </a:t>
            </a:r>
            <a:r>
              <a:rPr lang="en-US" sz="2400" dirty="0"/>
              <a:t>enable faster and more informed credit decisions</a:t>
            </a:r>
            <a:r>
              <a:rPr lang="en-US" sz="24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8613" y="180838"/>
            <a:ext cx="2465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218" y="-36946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76" y="1125245"/>
            <a:ext cx="10271563" cy="1516355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This is not an all-in solution</a:t>
            </a:r>
          </a:p>
          <a:p>
            <a:r>
              <a:rPr lang="en-CA" sz="2400" dirty="0" smtClean="0"/>
              <a:t>Online Credit Application can be used in conjunction with your current process!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319732" y="125420"/>
            <a:ext cx="28165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Remember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32" y="3691227"/>
            <a:ext cx="9848850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218" y="-36946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320" y="3110845"/>
            <a:ext cx="6890680" cy="3747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445" y="505641"/>
            <a:ext cx="11010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Completely Customizable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replicate </a:t>
            </a:r>
            <a:r>
              <a:rPr lang="en-US" sz="1600" dirty="0"/>
              <a:t>your existing </a:t>
            </a:r>
            <a:r>
              <a:rPr lang="en-US" sz="1600" b="1" dirty="0"/>
              <a:t>PDF or Online PDF Credit Application</a:t>
            </a:r>
            <a:r>
              <a:rPr lang="en-US" sz="1600" dirty="0"/>
              <a:t> exactly — including </a:t>
            </a:r>
            <a:r>
              <a:rPr lang="en-US" sz="1600" b="1" dirty="0"/>
              <a:t>company logo</a:t>
            </a:r>
            <a:r>
              <a:rPr lang="en-US" sz="1600" dirty="0"/>
              <a:t>, </a:t>
            </a:r>
            <a:r>
              <a:rPr lang="en-US" sz="1600" b="1" dirty="0"/>
              <a:t>specific wording</a:t>
            </a:r>
            <a:r>
              <a:rPr lang="en-US" sz="1600" dirty="0"/>
              <a:t>, and </a:t>
            </a:r>
            <a:r>
              <a:rPr lang="en-US" sz="1600" b="1" dirty="0"/>
              <a:t>Terms &amp; Conditions</a:t>
            </a:r>
            <a:r>
              <a:rPr lang="en-US" sz="1600" dirty="0"/>
              <a:t> — in both </a:t>
            </a:r>
            <a:r>
              <a:rPr lang="en-US" sz="1600" b="1" dirty="0"/>
              <a:t>English and French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Seamless transition</a:t>
            </a:r>
            <a:r>
              <a:rPr lang="en-US" sz="1600" dirty="0"/>
              <a:t> from PDF to online format — no disruption to your current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 the look and feel your team and customers are already familiar with.</a:t>
            </a:r>
          </a:p>
          <a:p>
            <a:endParaRPr lang="en-CA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944784" y="-99137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6128"/>
            <a:ext cx="5218545" cy="3908891"/>
          </a:xfrm>
          <a:prstGeom prst="rect">
            <a:avLst/>
          </a:prstGeom>
        </p:spPr>
      </p:pic>
      <p:pic>
        <p:nvPicPr>
          <p:cNvPr id="1026" name="Picture 2" descr="Curved Arrow pointing to right - Fre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84" y="4633903"/>
            <a:ext cx="1068089" cy="10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753" y="1136336"/>
            <a:ext cx="10243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Minimizes Errors </a:t>
            </a:r>
            <a:r>
              <a:rPr lang="en-CA" sz="2000" b="1" dirty="0"/>
              <a:t>&amp; Ensures Information is Captured Accurately</a:t>
            </a:r>
            <a:endParaRPr lang="en-C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required fields must be completed in the correct format before the credit application can be </a:t>
            </a:r>
            <a:r>
              <a:rPr lang="en-US" dirty="0" smtClean="0"/>
              <a:t>submitted.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Helps </a:t>
            </a:r>
            <a:r>
              <a:rPr lang="en-US" dirty="0"/>
              <a:t>reduce incomplete or incorrect applications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Typed </a:t>
            </a:r>
            <a:r>
              <a:rPr lang="en-US" dirty="0"/>
              <a:t>entries and guided prompts eliminate ineligible handwriting and inaccurate information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printing or scanning required — significantly speeds up processing time.</a:t>
            </a:r>
            <a:endParaRPr lang="en-CA" dirty="0" smtClean="0"/>
          </a:p>
          <a:p>
            <a:endParaRPr lang="en-CA" b="1" dirty="0" smtClean="0"/>
          </a:p>
          <a:p>
            <a:r>
              <a:rPr lang="en-CA" sz="2000" b="1" dirty="0" smtClean="0"/>
              <a:t>Why It’s So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Saves time </a:t>
            </a:r>
            <a:r>
              <a:rPr lang="en-US" dirty="0"/>
              <a:t>for everyone involved — creditors, customers, credit reporters, and banks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</a:t>
            </a:r>
            <a:r>
              <a:rPr lang="en-US" dirty="0"/>
              <a:t>unnecessary back-and-forth caused by missing or incorrect data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Ensures </a:t>
            </a:r>
            <a:r>
              <a:rPr lang="en-US" dirty="0"/>
              <a:t>proper identification of applicants — you need to know exactly who you’re giving credit to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it comes to </a:t>
            </a:r>
            <a:r>
              <a:rPr lang="en-US" dirty="0" smtClean="0"/>
              <a:t>Collections </a:t>
            </a:r>
            <a:r>
              <a:rPr lang="en-US" dirty="0"/>
              <a:t>or </a:t>
            </a:r>
            <a:r>
              <a:rPr lang="en-US" dirty="0" smtClean="0"/>
              <a:t>Legal </a:t>
            </a:r>
            <a:r>
              <a:rPr lang="en-US" dirty="0"/>
              <a:t>action, accurate identification is key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One-third </a:t>
            </a:r>
            <a:r>
              <a:rPr lang="en-US" dirty="0"/>
              <a:t>of litigation files face issues due to problems identifying the defendant</a:t>
            </a:r>
            <a:r>
              <a:rPr lang="en-US" dirty="0" smtClean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is the most common — and avoidable — reason why clients fail to obtain a judgment.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44784" y="122535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471487"/>
            <a:ext cx="10372725" cy="591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591" y="811156"/>
            <a:ext cx="54142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Clean &amp; Concise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Clickable boxes and conditional </a:t>
            </a:r>
            <a:r>
              <a:rPr lang="en-US" dirty="0" smtClean="0"/>
              <a:t>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for a cleaner, more </a:t>
            </a:r>
            <a:r>
              <a:rPr lang="en-US" dirty="0" smtClean="0"/>
              <a:t>user-friendly layout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Gathers more information without overwhelming your customer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9769" y="38977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4" y="3482110"/>
            <a:ext cx="10303181" cy="2992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14" y="621904"/>
            <a:ext cx="5456695" cy="16689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6867" y="2747108"/>
            <a:ext cx="39503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Example #1: </a:t>
            </a:r>
            <a:r>
              <a:rPr lang="en-US" sz="1400" b="1" dirty="0"/>
              <a:t>Clicking a box reveals additional fields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17673" y="1016000"/>
            <a:ext cx="1754909" cy="171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663709" y="341550"/>
            <a:ext cx="3251200" cy="2301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072582" y="1875191"/>
            <a:ext cx="591127" cy="85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0848" y="4047512"/>
            <a:ext cx="49146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Example #2: </a:t>
            </a:r>
            <a:r>
              <a:rPr lang="en-US" sz="1400" b="1" dirty="0"/>
              <a:t>Clicking a box displays detailed Terms &amp; </a:t>
            </a:r>
            <a:r>
              <a:rPr lang="en-US" sz="1400" b="1" dirty="0" smtClean="0"/>
              <a:t>Conditions</a:t>
            </a:r>
            <a:endParaRPr lang="en-US" sz="1400" b="1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 flipV="1">
            <a:off x="378692" y="4045529"/>
            <a:ext cx="3182156" cy="155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1"/>
          </p:cNvCxnSpPr>
          <p:nvPr/>
        </p:nvCxnSpPr>
        <p:spPr>
          <a:xfrm flipH="1">
            <a:off x="2927928" y="4201401"/>
            <a:ext cx="632920" cy="65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304" y="670307"/>
            <a:ext cx="11434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Safe &amp;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Credit </a:t>
            </a:r>
            <a:r>
              <a:rPr lang="en-US" dirty="0"/>
              <a:t>Application is </a:t>
            </a:r>
            <a:r>
              <a:rPr lang="en-US" dirty="0" smtClean="0"/>
              <a:t>shared to your customers </a:t>
            </a:r>
            <a:r>
              <a:rPr lang="en-US" dirty="0"/>
              <a:t>via a private </a:t>
            </a:r>
            <a:r>
              <a:rPr lang="en-US" dirty="0" smtClean="0"/>
              <a:t>link. Option to host on your website</a:t>
            </a:r>
            <a:r>
              <a:rPr lang="en-US" dirty="0"/>
              <a:t>, e.g.,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://www.canlegal.net/credit-app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Ensures authenticity and integrity — unlike PDFs, it cannot be tampered </a:t>
            </a:r>
            <a:r>
              <a:rPr lang="en-US" dirty="0" smtClean="0"/>
              <a:t>with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Every submission is </a:t>
            </a:r>
            <a:r>
              <a:rPr lang="en-US" dirty="0"/>
              <a:t>tagged with IP </a:t>
            </a:r>
            <a:r>
              <a:rPr lang="en-US" dirty="0" smtClean="0"/>
              <a:t>address </a:t>
            </a:r>
            <a:r>
              <a:rPr lang="en-US" dirty="0"/>
              <a:t>and </a:t>
            </a:r>
            <a:r>
              <a:rPr lang="en-US" dirty="0" smtClean="0"/>
              <a:t>geolocation </a:t>
            </a:r>
            <a:r>
              <a:rPr lang="en-US" dirty="0"/>
              <a:t>for added verification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Digital signature is legally recognized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44784" y="-80662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372" y="3116645"/>
            <a:ext cx="3018432" cy="32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25" y="3116645"/>
            <a:ext cx="7522311" cy="325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58" y="1943570"/>
            <a:ext cx="7953907" cy="4914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4783" y="-80662"/>
            <a:ext cx="2153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9388" y="510066"/>
            <a:ext cx="63646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b="1" dirty="0" smtClean="0"/>
              <a:t>Ease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Customers can upload a manual signature — required by banks for credit </a:t>
            </a:r>
            <a:r>
              <a:rPr lang="en-US" sz="1700" dirty="0" smtClean="0"/>
              <a:t>ratings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No </a:t>
            </a:r>
            <a:r>
              <a:rPr lang="en-US" sz="1700" dirty="0"/>
              <a:t>printing or scanning necessary</a:t>
            </a:r>
            <a:endParaRPr lang="en-US" sz="17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218" y="9236"/>
            <a:ext cx="1170782" cy="3415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15709" y="5172364"/>
            <a:ext cx="2576945" cy="1542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11" y="3847494"/>
            <a:ext cx="8748889" cy="3009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7858" y="612047"/>
            <a:ext cx="679796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b="1" dirty="0" smtClean="0"/>
              <a:t>Streamlined Credit Approval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Completed credit </a:t>
            </a:r>
            <a:r>
              <a:rPr lang="en-US" sz="1700" dirty="0"/>
              <a:t>applications are automatically converted into concise PDF documents and emailed </a:t>
            </a:r>
            <a:r>
              <a:rPr lang="en-US" sz="1700" dirty="0" smtClean="0"/>
              <a:t>to you upon </a:t>
            </a:r>
            <a:r>
              <a:rPr lang="en-US" sz="1700" dirty="0"/>
              <a:t>submission</a:t>
            </a:r>
            <a:r>
              <a:rPr lang="en-US" sz="17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All credit application </a:t>
            </a:r>
            <a:r>
              <a:rPr lang="en-US" sz="1700" dirty="0"/>
              <a:t>data is securely </a:t>
            </a:r>
            <a:r>
              <a:rPr lang="en-US" sz="1700" dirty="0" smtClean="0"/>
              <a:t>stored </a:t>
            </a:r>
            <a:r>
              <a:rPr lang="en-US" sz="1700" dirty="0"/>
              <a:t>and </a:t>
            </a:r>
            <a:r>
              <a:rPr lang="en-US" sz="1600" dirty="0"/>
              <a:t>accessible </a:t>
            </a:r>
            <a:r>
              <a:rPr lang="en-US" sz="1600" dirty="0" smtClean="0"/>
              <a:t>via</a:t>
            </a:r>
            <a:r>
              <a:rPr lang="en-US" sz="1700" dirty="0" smtClean="0"/>
              <a:t> </a:t>
            </a:r>
            <a:r>
              <a:rPr lang="en-US" sz="1700" dirty="0"/>
              <a:t>a dedicated web </a:t>
            </a:r>
            <a:r>
              <a:rPr lang="en-US" sz="1700" dirty="0" smtClean="0"/>
              <a:t>portal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700" dirty="0" smtClean="0"/>
              <a:t>Application data can be analyzed, organized and downloaded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 smtClean="0"/>
              <a:t>Option</a:t>
            </a:r>
            <a:r>
              <a:rPr lang="en-US" sz="1700" b="1" dirty="0"/>
              <a:t>: </a:t>
            </a:r>
            <a:r>
              <a:rPr lang="en-US" sz="1700" dirty="0" smtClean="0"/>
              <a:t>Auto-send to </a:t>
            </a:r>
            <a:r>
              <a:rPr lang="en-US" sz="1700" dirty="0" err="1"/>
              <a:t>Canlegal</a:t>
            </a:r>
            <a:r>
              <a:rPr lang="en-US" sz="1700" dirty="0"/>
              <a:t> to initiate credit reporting (e.g. when a specific credit limit is </a:t>
            </a:r>
            <a:r>
              <a:rPr lang="en-US" sz="1700" dirty="0" smtClean="0"/>
              <a:t>requested or if a new customer)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7" y="0"/>
            <a:ext cx="4941450" cy="384749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678548" y="683489"/>
            <a:ext cx="2807852" cy="37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35055" y="1607127"/>
            <a:ext cx="932873" cy="2240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81316" y="-44388"/>
            <a:ext cx="2153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Benefits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18" y="0"/>
            <a:ext cx="1170782" cy="3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17" y="0"/>
            <a:ext cx="869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1058</Words>
  <Application>Microsoft Office PowerPoint</Application>
  <PresentationFormat>Widescreen</PresentationFormat>
  <Paragraphs>125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Tocchet</dc:creator>
  <cp:lastModifiedBy>Marcus Tocchet</cp:lastModifiedBy>
  <cp:revision>196</cp:revision>
  <dcterms:created xsi:type="dcterms:W3CDTF">2025-04-03T13:10:30Z</dcterms:created>
  <dcterms:modified xsi:type="dcterms:W3CDTF">2025-06-10T14:22:00Z</dcterms:modified>
</cp:coreProperties>
</file>